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aleway"/>
      <p:regular r:id="rId27"/>
      <p:bold r:id="rId28"/>
      <p:italic r:id="rId29"/>
      <p:boldItalic r:id="rId30"/>
    </p:embeddedFont>
    <p:embeddedFont>
      <p:font typeface="Lato"/>
      <p:regular r:id="rId31"/>
      <p:bold r:id="rId32"/>
      <p:italic r:id="rId33"/>
      <p:boldItalic r:id="rId34"/>
    </p:embeddedFont>
    <p:embeddedFont>
      <p:font typeface="Merriweather"/>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4C7CE89B-B30F-4762-AB92-5FFE3314C853}">
  <a:tblStyle styleId="{4C7CE89B-B30F-4762-AB92-5FFE3314C85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Raleway-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Merriweather-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37" Type="http://schemas.openxmlformats.org/officeDocument/2006/relationships/font" Target="fonts/Merriweather-italic.fntdata"/><Relationship Id="rId14" Type="http://schemas.openxmlformats.org/officeDocument/2006/relationships/slide" Target="slides/slide8.xml"/><Relationship Id="rId36" Type="http://schemas.openxmlformats.org/officeDocument/2006/relationships/font" Target="fonts/Merriweather-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Merriweather-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png>
</file>

<file path=ppt/media/image3.jpg>
</file>

<file path=ppt/media/image4.jpg>
</file>

<file path=ppt/media/image5.gif>
</file>

<file path=ppt/media/image6.gif>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1f88252dc4_0_1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8252dc4_0_1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55c69c566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55c69c566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55c69c5668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55c69c5668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55c69c566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55c69c566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55c69c5668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55c69c5668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5c69c5668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5c69c5668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55c69c5668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55c69c5668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55c69c5668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55c69c5668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5.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8.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7692300" cy="10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000">
                <a:solidFill>
                  <a:srgbClr val="000000"/>
                </a:solidFill>
              </a:rPr>
              <a:t>PUZZLE SOLVING WITH A.I.</a:t>
            </a:r>
            <a:endParaRPr sz="4000">
              <a:solidFill>
                <a:srgbClr val="000000"/>
              </a:solidFill>
            </a:endParaRPr>
          </a:p>
          <a:p>
            <a:pPr indent="0" lvl="0" marL="0" rtl="0" algn="l">
              <a:spcBef>
                <a:spcPts val="0"/>
              </a:spcBef>
              <a:spcAft>
                <a:spcPts val="0"/>
              </a:spcAft>
              <a:buNone/>
            </a:pPr>
            <a:r>
              <a:t/>
            </a:r>
            <a:endParaRPr sz="3000">
              <a:solidFill>
                <a:srgbClr val="000000"/>
              </a:solidFill>
            </a:endParaRPr>
          </a:p>
        </p:txBody>
      </p:sp>
      <p:sp>
        <p:nvSpPr>
          <p:cNvPr id="177" name="Google Shape;177;p18"/>
          <p:cNvSpPr txBox="1"/>
          <p:nvPr>
            <p:ph idx="1" type="subTitle"/>
          </p:nvPr>
        </p:nvSpPr>
        <p:spPr>
          <a:xfrm>
            <a:off x="830138" y="222242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t>Data Analysis Club</a:t>
            </a:r>
            <a:endParaRPr b="1"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mph" presetID="8" presetSubtype="0">
                                  <p:stCondLst>
                                    <p:cond delay="0"/>
                                  </p:stCondLst>
                                  <p:childTnLst>
                                    <p:animRot by="-21600000">
                                      <p:cBhvr>
                                        <p:cTn dur="1000" fill="hold"/>
                                        <p:tgtEl>
                                          <p:spTgt spid="176"/>
                                        </p:tgtEl>
                                        <p:attrNameLst>
                                          <p:attrName>r</p:attrName>
                                        </p:attrNameLst>
                                      </p:cBhvr>
                                    </p:animRo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pic>
        <p:nvPicPr>
          <p:cNvPr id="240" name="Google Shape;240;p27"/>
          <p:cNvPicPr preferRelativeResize="0"/>
          <p:nvPr/>
        </p:nvPicPr>
        <p:blipFill>
          <a:blip r:embed="rId3">
            <a:alphaModFix/>
          </a:blip>
          <a:stretch>
            <a:fillRect/>
          </a:stretch>
        </p:blipFill>
        <p:spPr>
          <a:xfrm>
            <a:off x="745550" y="1274125"/>
            <a:ext cx="6699624" cy="3726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 Star(A*)</a:t>
            </a:r>
            <a:r>
              <a:rPr lang="en-GB"/>
              <a:t> Search Technique:</a:t>
            </a:r>
            <a:endParaRPr/>
          </a:p>
        </p:txBody>
      </p:sp>
      <p:sp>
        <p:nvSpPr>
          <p:cNvPr id="246" name="Google Shape;246;p28"/>
          <p:cNvSpPr txBox="1"/>
          <p:nvPr/>
        </p:nvSpPr>
        <p:spPr>
          <a:xfrm>
            <a:off x="810625" y="2173625"/>
            <a:ext cx="7381800" cy="22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100"/>
              <a:t>Motivation:</a:t>
            </a:r>
            <a:endParaRPr b="1" sz="1100"/>
          </a:p>
          <a:p>
            <a:pPr indent="0" lvl="0" marL="0" rtl="0" algn="l">
              <a:spcBef>
                <a:spcPts val="0"/>
              </a:spcBef>
              <a:spcAft>
                <a:spcPts val="0"/>
              </a:spcAft>
              <a:buNone/>
            </a:pPr>
            <a:r>
              <a:rPr lang="en-GB" sz="1100"/>
              <a:t>“To approximate the shortest path in real-life situations, like- in maps, games where there can be many hindrances.”</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lang="en-GB" sz="1100"/>
              <a:t>“Informally speaking, A* Search algorithms, unlike other traversal techniques, it has “brains”. What it means is that it is really a smart algorithm which separates it from the other conventional algorithms. This fact is cleared in detail in below sections.”  --</a:t>
            </a:r>
            <a:r>
              <a:rPr b="1" lang="en-GB" sz="1100"/>
              <a:t>GeeksforGeeks</a:t>
            </a:r>
            <a:endParaRPr b="1" sz="1100"/>
          </a:p>
          <a:p>
            <a:pPr indent="0" lvl="0" marL="0" rtl="0" algn="l">
              <a:spcBef>
                <a:spcPts val="0"/>
              </a:spcBef>
              <a:spcAft>
                <a:spcPts val="0"/>
              </a:spcAft>
              <a:buNone/>
            </a:pPr>
            <a:r>
              <a:t/>
            </a:r>
            <a:endParaRPr sz="1100"/>
          </a:p>
          <a:p>
            <a:pPr indent="0" lvl="0" marL="0" rtl="0" algn="l">
              <a:spcBef>
                <a:spcPts val="0"/>
              </a:spcBef>
              <a:spcAft>
                <a:spcPts val="0"/>
              </a:spcAft>
              <a:buNone/>
            </a:pPr>
            <a:r>
              <a:rPr lang="en-GB" sz="1100"/>
              <a:t>This search technique keeps track of future </a:t>
            </a:r>
            <a:r>
              <a:rPr lang="en-GB" sz="1100"/>
              <a:t>hindrances</a:t>
            </a:r>
            <a:r>
              <a:rPr lang="en-GB" sz="1100"/>
              <a:t> using some heuristic approximations, and also tries to reach the goal in the shortest time possible. So in a way it keeps track of “future” as well as “past”. This search algorithm is optimal as well as </a:t>
            </a:r>
            <a:r>
              <a:rPr lang="en-GB" sz="1100"/>
              <a:t>guarantees to</a:t>
            </a:r>
            <a:r>
              <a:rPr lang="en-GB" sz="1100"/>
              <a:t> reach the desired goals. </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29"/>
          <p:cNvSpPr txBox="1"/>
          <p:nvPr>
            <p:ph type="title"/>
          </p:nvPr>
        </p:nvSpPr>
        <p:spPr>
          <a:xfrm>
            <a:off x="730725" y="1318650"/>
            <a:ext cx="6474600" cy="47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 Star(A*) Search Technique:</a:t>
            </a:r>
            <a:endParaRPr/>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GB" sz="1400"/>
              <a:t>Working:</a:t>
            </a:r>
            <a:endParaRPr b="0" sz="1400"/>
          </a:p>
        </p:txBody>
      </p:sp>
      <p:sp>
        <p:nvSpPr>
          <p:cNvPr id="252" name="Google Shape;252;p29"/>
          <p:cNvSpPr txBox="1"/>
          <p:nvPr>
            <p:ph idx="1" type="body"/>
          </p:nvPr>
        </p:nvSpPr>
        <p:spPr>
          <a:xfrm>
            <a:off x="721225" y="2571750"/>
            <a:ext cx="3150900" cy="21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During the runtime of the process, it maintains:</a:t>
            </a:r>
            <a:endParaRPr sz="1100"/>
          </a:p>
          <a:p>
            <a:pPr indent="-298450" lvl="0" marL="457200" rtl="0" algn="l">
              <a:spcBef>
                <a:spcPts val="1600"/>
              </a:spcBef>
              <a:spcAft>
                <a:spcPts val="0"/>
              </a:spcAft>
              <a:buSzPts val="1100"/>
              <a:buChar char="●"/>
            </a:pPr>
            <a:r>
              <a:rPr lang="en-GB" sz="1100"/>
              <a:t>H distance: Distance of possible next states from the goal.</a:t>
            </a:r>
            <a:endParaRPr sz="1100"/>
          </a:p>
          <a:p>
            <a:pPr indent="-298450" lvl="0" marL="457200" rtl="0" algn="l">
              <a:spcBef>
                <a:spcPts val="0"/>
              </a:spcBef>
              <a:spcAft>
                <a:spcPts val="0"/>
              </a:spcAft>
              <a:buSzPts val="1100"/>
              <a:buChar char="●"/>
            </a:pPr>
            <a:r>
              <a:rPr lang="en-GB" sz="1100"/>
              <a:t>G distance: The number of steps already taken from the initial state.</a:t>
            </a:r>
            <a:endParaRPr sz="1100"/>
          </a:p>
          <a:p>
            <a:pPr indent="0" lvl="0" marL="0" rtl="0" algn="l">
              <a:spcBef>
                <a:spcPts val="1600"/>
              </a:spcBef>
              <a:spcAft>
                <a:spcPts val="0"/>
              </a:spcAft>
              <a:buNone/>
            </a:pPr>
            <a:r>
              <a:rPr lang="en-GB" sz="1100"/>
              <a:t>The next step in the process is selected by choosing the state with minimum H+G distance value. </a:t>
            </a:r>
            <a:endParaRPr sz="1100"/>
          </a:p>
          <a:p>
            <a:pPr indent="0" lvl="0" marL="0" rtl="0" algn="l">
              <a:spcBef>
                <a:spcPts val="1600"/>
              </a:spcBef>
              <a:spcAft>
                <a:spcPts val="1600"/>
              </a:spcAft>
              <a:buNone/>
            </a:pPr>
            <a:r>
              <a:t/>
            </a:r>
            <a:endParaRPr sz="1100"/>
          </a:p>
        </p:txBody>
      </p:sp>
      <p:pic>
        <p:nvPicPr>
          <p:cNvPr id="253" name="Google Shape;253;p29"/>
          <p:cNvPicPr preferRelativeResize="0"/>
          <p:nvPr/>
        </p:nvPicPr>
        <p:blipFill>
          <a:blip r:embed="rId3">
            <a:alphaModFix/>
          </a:blip>
          <a:stretch>
            <a:fillRect/>
          </a:stretch>
        </p:blipFill>
        <p:spPr>
          <a:xfrm>
            <a:off x="4331750" y="2284400"/>
            <a:ext cx="4812250" cy="2612025"/>
          </a:xfrm>
          <a:prstGeom prst="rect">
            <a:avLst/>
          </a:prstGeom>
          <a:noFill/>
          <a:ln>
            <a:noFill/>
          </a:ln>
        </p:spPr>
      </p:pic>
      <p:sp>
        <p:nvSpPr>
          <p:cNvPr id="254" name="Google Shape;254;p29"/>
          <p:cNvSpPr/>
          <p:nvPr/>
        </p:nvSpPr>
        <p:spPr>
          <a:xfrm>
            <a:off x="5186600" y="2643575"/>
            <a:ext cx="258600" cy="244200"/>
          </a:xfrm>
          <a:prstGeom prst="bevel">
            <a:avLst>
              <a:gd fmla="val 125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p:nvPr/>
        </p:nvSpPr>
        <p:spPr>
          <a:xfrm>
            <a:off x="4633450" y="3167900"/>
            <a:ext cx="258600" cy="244200"/>
          </a:xfrm>
          <a:prstGeom prst="bevel">
            <a:avLst>
              <a:gd fmla="val 125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9"/>
          <p:cNvSpPr/>
          <p:nvPr/>
        </p:nvSpPr>
        <p:spPr>
          <a:xfrm>
            <a:off x="5186600" y="3189500"/>
            <a:ext cx="258600" cy="244200"/>
          </a:xfrm>
          <a:prstGeom prst="bevel">
            <a:avLst>
              <a:gd fmla="val 125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30"/>
          <p:cNvSpPr txBox="1"/>
          <p:nvPr>
            <p:ph idx="1" type="body"/>
          </p:nvPr>
        </p:nvSpPr>
        <p:spPr>
          <a:xfrm>
            <a:off x="729450" y="1068650"/>
            <a:ext cx="7688700" cy="698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2600">
                <a:solidFill>
                  <a:schemeClr val="dk2"/>
                </a:solidFill>
                <a:latin typeface="Raleway"/>
                <a:ea typeface="Raleway"/>
                <a:cs typeface="Raleway"/>
                <a:sym typeface="Raleway"/>
              </a:rPr>
              <a:t>A Star(A*) Search Technique:</a:t>
            </a:r>
            <a:endParaRPr sz="1100"/>
          </a:p>
        </p:txBody>
      </p:sp>
      <p:sp>
        <p:nvSpPr>
          <p:cNvPr id="262" name="Google Shape;262;p30"/>
          <p:cNvSpPr txBox="1"/>
          <p:nvPr/>
        </p:nvSpPr>
        <p:spPr>
          <a:xfrm>
            <a:off x="797375" y="2133550"/>
            <a:ext cx="7916400" cy="24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Pseudo Code:</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	</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	Repeat</a:t>
            </a:r>
            <a:endParaRPr>
              <a:latin typeface="Lato"/>
              <a:ea typeface="Lato"/>
              <a:cs typeface="Lato"/>
              <a:sym typeface="Lato"/>
            </a:endParaRPr>
          </a:p>
          <a:p>
            <a:pPr indent="457200" lvl="0" marL="0" rtl="0" algn="l">
              <a:spcBef>
                <a:spcPts val="0"/>
              </a:spcBef>
              <a:spcAft>
                <a:spcPts val="0"/>
              </a:spcAft>
              <a:buNone/>
            </a:pPr>
            <a:r>
              <a:rPr lang="en-GB">
                <a:latin typeface="Lato"/>
                <a:ea typeface="Lato"/>
                <a:cs typeface="Lato"/>
                <a:sym typeface="Lato"/>
              </a:rPr>
              <a:t>{</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		From the current state find the neighbouring possible reachable states.</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		Calculate their H, G distance and hence F distance.</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		Store them to collection set of unvisited states.</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		Select the next “current state” with minimum F distance, and then remove that state   </a:t>
            </a:r>
            <a:endParaRPr>
              <a:latin typeface="Lato"/>
              <a:ea typeface="Lato"/>
              <a:cs typeface="Lato"/>
              <a:sym typeface="Lato"/>
            </a:endParaRPr>
          </a:p>
          <a:p>
            <a:pPr indent="457200" lvl="0" marL="457200" rtl="0" algn="l">
              <a:spcBef>
                <a:spcPts val="0"/>
              </a:spcBef>
              <a:spcAft>
                <a:spcPts val="0"/>
              </a:spcAft>
              <a:buNone/>
            </a:pPr>
            <a:r>
              <a:rPr lang="en-GB">
                <a:latin typeface="Lato"/>
                <a:ea typeface="Lato"/>
                <a:cs typeface="Lato"/>
                <a:sym typeface="Lato"/>
              </a:rPr>
              <a:t>from the set of unvisited states.</a:t>
            </a:r>
            <a:endParaRPr>
              <a:latin typeface="Lato"/>
              <a:ea typeface="Lato"/>
              <a:cs typeface="Lato"/>
              <a:sym typeface="Lato"/>
            </a:endParaRPr>
          </a:p>
          <a:p>
            <a:pPr indent="457200" lvl="0" marL="0" rtl="0" algn="l">
              <a:spcBef>
                <a:spcPts val="0"/>
              </a:spcBef>
              <a:spcAft>
                <a:spcPts val="0"/>
              </a:spcAft>
              <a:buNone/>
            </a:pPr>
            <a:r>
              <a:rPr lang="en-GB">
                <a:latin typeface="Lato"/>
                <a:ea typeface="Lato"/>
                <a:cs typeface="Lato"/>
                <a:sym typeface="Lato"/>
              </a:rPr>
              <a:t>}</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1"/>
          <p:cNvSpPr txBox="1"/>
          <p:nvPr>
            <p:ph type="title"/>
          </p:nvPr>
        </p:nvSpPr>
        <p:spPr>
          <a:xfrm>
            <a:off x="730725" y="1305600"/>
            <a:ext cx="6844800" cy="7101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lang="en-GB"/>
              <a:t>Get ready for Puzzles Solving !!</a:t>
            </a:r>
            <a:endParaRPr b="0"/>
          </a:p>
        </p:txBody>
      </p:sp>
      <p:pic>
        <p:nvPicPr>
          <p:cNvPr id="268" name="Google Shape;268;p31"/>
          <p:cNvPicPr preferRelativeResize="0"/>
          <p:nvPr/>
        </p:nvPicPr>
        <p:blipFill>
          <a:blip r:embed="rId3">
            <a:alphaModFix/>
          </a:blip>
          <a:stretch>
            <a:fillRect/>
          </a:stretch>
        </p:blipFill>
        <p:spPr>
          <a:xfrm>
            <a:off x="1886675" y="2015700"/>
            <a:ext cx="4677200" cy="29843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2"/>
          <p:cNvSpPr txBox="1"/>
          <p:nvPr>
            <p:ph type="title"/>
          </p:nvPr>
        </p:nvSpPr>
        <p:spPr>
          <a:xfrm>
            <a:off x="730000" y="1551675"/>
            <a:ext cx="2799900" cy="89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chemeClr val="accent5"/>
                </a:solidFill>
              </a:rPr>
              <a:t>The N-puzzle:</a:t>
            </a:r>
            <a:endParaRPr sz="3000">
              <a:solidFill>
                <a:schemeClr val="accent5"/>
              </a:solidFill>
            </a:endParaRPr>
          </a:p>
        </p:txBody>
      </p:sp>
      <p:pic>
        <p:nvPicPr>
          <p:cNvPr id="274" name="Google Shape;274;p32"/>
          <p:cNvPicPr preferRelativeResize="0"/>
          <p:nvPr/>
        </p:nvPicPr>
        <p:blipFill>
          <a:blip r:embed="rId3">
            <a:alphaModFix/>
          </a:blip>
          <a:stretch>
            <a:fillRect/>
          </a:stretch>
        </p:blipFill>
        <p:spPr>
          <a:xfrm>
            <a:off x="4267100" y="1520900"/>
            <a:ext cx="3926275" cy="3365275"/>
          </a:xfrm>
          <a:prstGeom prst="rect">
            <a:avLst/>
          </a:prstGeom>
          <a:noFill/>
          <a:ln>
            <a:noFill/>
          </a:ln>
        </p:spPr>
      </p:pic>
      <p:sp>
        <p:nvSpPr>
          <p:cNvPr id="275" name="Google Shape;275;p32"/>
          <p:cNvSpPr txBox="1"/>
          <p:nvPr/>
        </p:nvSpPr>
        <p:spPr>
          <a:xfrm>
            <a:off x="761475" y="2729800"/>
            <a:ext cx="3246900" cy="193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Any Idea how to solve this, using the search problems we just discussed?</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276" name="Google Shape;276;p32"/>
          <p:cNvSpPr/>
          <p:nvPr/>
        </p:nvSpPr>
        <p:spPr>
          <a:xfrm>
            <a:off x="3498450" y="1186050"/>
            <a:ext cx="1508682" cy="779507"/>
          </a:xfrm>
          <a:custGeom>
            <a:rect b="b" l="l" r="r" t="t"/>
            <a:pathLst>
              <a:path extrusionOk="0" h="30007" w="59193">
                <a:moveTo>
                  <a:pt x="0" y="19950"/>
                </a:moveTo>
                <a:cubicBezTo>
                  <a:pt x="7669" y="8433"/>
                  <a:pt x="25207" y="-4778"/>
                  <a:pt x="37355" y="1847"/>
                </a:cubicBezTo>
                <a:cubicBezTo>
                  <a:pt x="47783" y="7535"/>
                  <a:pt x="55441" y="18737"/>
                  <a:pt x="59193" y="30007"/>
                </a:cubicBezTo>
              </a:path>
            </a:pathLst>
          </a:custGeom>
          <a:noFill/>
          <a:ln cap="flat" cmpd="sng" w="38100">
            <a:solidFill>
              <a:schemeClr val="dk2"/>
            </a:solidFill>
            <a:prstDash val="solid"/>
            <a:round/>
            <a:headEnd len="med" w="med" type="none"/>
            <a:tailEnd len="med" w="med" type="none"/>
          </a:ln>
        </p:spPr>
      </p:sp>
      <p:sp>
        <p:nvSpPr>
          <p:cNvPr id="277" name="Google Shape;277;p32"/>
          <p:cNvSpPr/>
          <p:nvPr/>
        </p:nvSpPr>
        <p:spPr>
          <a:xfrm>
            <a:off x="4518500" y="1366675"/>
            <a:ext cx="564075" cy="598875"/>
          </a:xfrm>
          <a:custGeom>
            <a:rect b="b" l="l" r="r" t="t"/>
            <a:pathLst>
              <a:path extrusionOk="0" h="23955" w="22563">
                <a:moveTo>
                  <a:pt x="22413" y="0"/>
                </a:moveTo>
                <a:cubicBezTo>
                  <a:pt x="22413" y="1581"/>
                  <a:pt x="22563" y="1588"/>
                  <a:pt x="22413" y="3161"/>
                </a:cubicBezTo>
                <a:cubicBezTo>
                  <a:pt x="21819" y="9394"/>
                  <a:pt x="20401" y="15576"/>
                  <a:pt x="20401" y="21838"/>
                </a:cubicBezTo>
                <a:cubicBezTo>
                  <a:pt x="20401" y="22509"/>
                  <a:pt x="21068" y="23776"/>
                  <a:pt x="20401" y="23850"/>
                </a:cubicBezTo>
                <a:cubicBezTo>
                  <a:pt x="12823" y="24691"/>
                  <a:pt x="7232" y="15921"/>
                  <a:pt x="0" y="13505"/>
                </a:cubicBezTo>
              </a:path>
            </a:pathLst>
          </a:custGeom>
          <a:noFill/>
          <a:ln cap="flat" cmpd="sng" w="38100">
            <a:solidFill>
              <a:schemeClr val="dk2"/>
            </a:solidFill>
            <a:prstDash val="solid"/>
            <a:round/>
            <a:headEnd len="med" w="med" type="none"/>
            <a:tailEnd len="med" w="med" type="none"/>
          </a:ln>
        </p:spPr>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chemeClr val="accent5"/>
                </a:solidFill>
              </a:rPr>
              <a:t>The N-puzzle:</a:t>
            </a:r>
            <a:endParaRPr sz="3000">
              <a:solidFill>
                <a:schemeClr val="accent5"/>
              </a:solidFill>
            </a:endParaRPr>
          </a:p>
          <a:p>
            <a:pPr indent="0" lvl="0" marL="0" rtl="0" algn="l">
              <a:spcBef>
                <a:spcPts val="0"/>
              </a:spcBef>
              <a:spcAft>
                <a:spcPts val="0"/>
              </a:spcAft>
              <a:buNone/>
            </a:pPr>
            <a:r>
              <a:t/>
            </a:r>
            <a:endParaRPr/>
          </a:p>
        </p:txBody>
      </p:sp>
      <p:sp>
        <p:nvSpPr>
          <p:cNvPr id="283" name="Google Shape;283;p33"/>
          <p:cNvSpPr txBox="1"/>
          <p:nvPr>
            <p:ph idx="1" type="body"/>
          </p:nvPr>
        </p:nvSpPr>
        <p:spPr>
          <a:xfrm>
            <a:off x="721225" y="1965150"/>
            <a:ext cx="3636600" cy="38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Solving the unsolved !!! </a:t>
            </a:r>
            <a:endParaRPr sz="1100"/>
          </a:p>
        </p:txBody>
      </p:sp>
      <p:sp>
        <p:nvSpPr>
          <p:cNvPr id="284" name="Google Shape;284;p33"/>
          <p:cNvSpPr txBox="1"/>
          <p:nvPr/>
        </p:nvSpPr>
        <p:spPr>
          <a:xfrm>
            <a:off x="911050" y="2467725"/>
            <a:ext cx="7094700" cy="234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Best possible Approach:</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292100" lvl="0" marL="457200" rtl="0" algn="l">
              <a:spcBef>
                <a:spcPts val="0"/>
              </a:spcBef>
              <a:spcAft>
                <a:spcPts val="0"/>
              </a:spcAft>
              <a:buSzPts val="1000"/>
              <a:buFont typeface="Lato"/>
              <a:buChar char="●"/>
            </a:pPr>
            <a:r>
              <a:rPr lang="en-GB">
                <a:latin typeface="Lato"/>
                <a:ea typeface="Lato"/>
                <a:cs typeface="Lato"/>
                <a:sym typeface="Lato"/>
              </a:rPr>
              <a:t>A Star : Take G as the number of steps already taken.</a:t>
            </a:r>
            <a:endParaRPr>
              <a:latin typeface="Lato"/>
              <a:ea typeface="Lato"/>
              <a:cs typeface="Lato"/>
              <a:sym typeface="Lato"/>
            </a:endParaRPr>
          </a:p>
          <a:p>
            <a:pPr indent="0" lvl="0" marL="457200" rtl="0" algn="l">
              <a:spcBef>
                <a:spcPts val="0"/>
              </a:spcBef>
              <a:spcAft>
                <a:spcPts val="0"/>
              </a:spcAft>
              <a:buNone/>
            </a:pPr>
            <a:r>
              <a:rPr lang="en-GB">
                <a:latin typeface="Lato"/>
                <a:ea typeface="Lato"/>
                <a:cs typeface="Lato"/>
                <a:sym typeface="Lato"/>
              </a:rPr>
              <a:t>	    Take H as the number of blocks displaced at a given state</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292100" lvl="0" marL="457200" rtl="0" algn="l">
              <a:spcBef>
                <a:spcPts val="0"/>
              </a:spcBef>
              <a:spcAft>
                <a:spcPts val="0"/>
              </a:spcAft>
              <a:buSzPts val="1000"/>
              <a:buFont typeface="Lato"/>
              <a:buChar char="●"/>
            </a:pPr>
            <a:r>
              <a:rPr lang="en-GB">
                <a:latin typeface="Lato"/>
                <a:ea typeface="Lato"/>
                <a:cs typeface="Lato"/>
                <a:sym typeface="Lato"/>
              </a:rPr>
              <a:t>BFS: Can find the optimal solution but taking more steps as compared to A Star.</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Note:</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GB">
                <a:latin typeface="Lato"/>
                <a:ea typeface="Lato"/>
                <a:cs typeface="Lato"/>
                <a:sym typeface="Lato"/>
              </a:rPr>
              <a:t>Here our single grid formed at certain iteration is one single state.</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GB">
                <a:latin typeface="Lato"/>
                <a:ea typeface="Lato"/>
                <a:cs typeface="Lato"/>
                <a:sym typeface="Lato"/>
              </a:rPr>
              <a:t>We need to keep track of all visited states, and ensure not to visit that again.  </a:t>
            </a:r>
            <a:endParaRPr>
              <a:latin typeface="Lato"/>
              <a:ea typeface="Lato"/>
              <a:cs typeface="Lato"/>
              <a:sym typeface="Lato"/>
            </a:endParaRPr>
          </a:p>
        </p:txBody>
      </p:sp>
      <p:sp>
        <p:nvSpPr>
          <p:cNvPr id="285" name="Google Shape;285;p33"/>
          <p:cNvSpPr txBox="1"/>
          <p:nvPr/>
        </p:nvSpPr>
        <p:spPr>
          <a:xfrm>
            <a:off x="2015800" y="3134875"/>
            <a:ext cx="4131900" cy="48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34"/>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solidFill>
                  <a:srgbClr val="1155CC"/>
                </a:solidFill>
              </a:rPr>
              <a:t>Bot game (By Rakesh Kumar, </a:t>
            </a:r>
            <a:r>
              <a:rPr b="0" lang="en-GB" sz="1800">
                <a:solidFill>
                  <a:srgbClr val="1155CC"/>
                </a:solidFill>
              </a:rPr>
              <a:t>CSE(</a:t>
            </a:r>
            <a:r>
              <a:rPr b="0" lang="en-GB" sz="1800">
                <a:solidFill>
                  <a:srgbClr val="000000"/>
                </a:solidFill>
              </a:rPr>
              <a:t>[yours + just 1] year</a:t>
            </a:r>
            <a:r>
              <a:rPr b="0" lang="en-GB" sz="1800">
                <a:solidFill>
                  <a:srgbClr val="1155CC"/>
                </a:solidFill>
              </a:rPr>
              <a:t>)</a:t>
            </a:r>
            <a:r>
              <a:rPr lang="en-GB">
                <a:solidFill>
                  <a:srgbClr val="1155CC"/>
                </a:solidFill>
              </a:rPr>
              <a:t>)</a:t>
            </a:r>
            <a:endParaRPr sz="1000">
              <a:solidFill>
                <a:srgbClr val="1155CC"/>
              </a:solidFill>
            </a:endParaRPr>
          </a:p>
        </p:txBody>
      </p:sp>
      <p:sp>
        <p:nvSpPr>
          <p:cNvPr id="291" name="Google Shape;291;p34"/>
          <p:cNvSpPr txBox="1"/>
          <p:nvPr/>
        </p:nvSpPr>
        <p:spPr>
          <a:xfrm>
            <a:off x="862816" y="2418212"/>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sp>
        <p:nvSpPr>
          <p:cNvPr id="292" name="Google Shape;292;p34"/>
          <p:cNvSpPr txBox="1"/>
          <p:nvPr/>
        </p:nvSpPr>
        <p:spPr>
          <a:xfrm>
            <a:off x="3389243" y="3563077"/>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0/home/111701029/Downloads/output_o9i9oy.gif</a:t>
            </a:r>
            <a:r>
              <a:rPr b="1" lang="en-GB" sz="3000">
                <a:solidFill>
                  <a:srgbClr val="FFFFFF"/>
                </a:solidFill>
                <a:latin typeface="Lato"/>
                <a:ea typeface="Lato"/>
                <a:cs typeface="Lato"/>
                <a:sym typeface="Lato"/>
              </a:rPr>
              <a:t>2 </a:t>
            </a:r>
            <a:endParaRPr b="1" sz="3000">
              <a:solidFill>
                <a:srgbClr val="FFFFFF"/>
              </a:solidFill>
              <a:latin typeface="Raleway"/>
              <a:ea typeface="Raleway"/>
              <a:cs typeface="Raleway"/>
              <a:sym typeface="Raleway"/>
            </a:endParaRPr>
          </a:p>
        </p:txBody>
      </p:sp>
      <p:pic>
        <p:nvPicPr>
          <p:cNvPr id="293" name="Google Shape;293;p34"/>
          <p:cNvPicPr preferRelativeResize="0"/>
          <p:nvPr/>
        </p:nvPicPr>
        <p:blipFill rotWithShape="1">
          <a:blip r:embed="rId3">
            <a:alphaModFix/>
          </a:blip>
          <a:srcRect b="55933" l="14121" r="68025" t="20872"/>
          <a:stretch/>
        </p:blipFill>
        <p:spPr>
          <a:xfrm>
            <a:off x="4785375" y="2617125"/>
            <a:ext cx="3005149" cy="1919376"/>
          </a:xfrm>
          <a:prstGeom prst="rect">
            <a:avLst/>
          </a:prstGeom>
          <a:noFill/>
          <a:ln>
            <a:noFill/>
          </a:ln>
        </p:spPr>
      </p:pic>
      <p:sp>
        <p:nvSpPr>
          <p:cNvPr id="294" name="Google Shape;294;p34"/>
          <p:cNvSpPr txBox="1"/>
          <p:nvPr/>
        </p:nvSpPr>
        <p:spPr>
          <a:xfrm>
            <a:off x="837175" y="2418200"/>
            <a:ext cx="3005100" cy="2277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Idea is that each enemy will use BFS to come towards U.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You have the control to go in all the 4 directions.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When you eat the fruit each enemy will try to move away from U.</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Rest all are the blocked states and some graphics.</a:t>
            </a:r>
            <a:endParaRPr>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35"/>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solidFill>
                  <a:srgbClr val="1155CC"/>
                </a:solidFill>
              </a:rPr>
              <a:t>Bot game (By Rakesh Kumar, </a:t>
            </a:r>
            <a:r>
              <a:rPr b="0" lang="en-GB" sz="1800">
                <a:solidFill>
                  <a:srgbClr val="1155CC"/>
                </a:solidFill>
              </a:rPr>
              <a:t>CSE(</a:t>
            </a:r>
            <a:r>
              <a:rPr b="0" lang="en-GB" sz="1800">
                <a:solidFill>
                  <a:srgbClr val="000000"/>
                </a:solidFill>
              </a:rPr>
              <a:t>[yours + just 1] year</a:t>
            </a:r>
            <a:r>
              <a:rPr b="0" lang="en-GB" sz="1800">
                <a:solidFill>
                  <a:srgbClr val="1155CC"/>
                </a:solidFill>
              </a:rPr>
              <a:t>)</a:t>
            </a:r>
            <a:r>
              <a:rPr lang="en-GB">
                <a:solidFill>
                  <a:srgbClr val="1155CC"/>
                </a:solidFill>
              </a:rPr>
              <a:t>)</a:t>
            </a:r>
            <a:endParaRPr sz="1000">
              <a:solidFill>
                <a:srgbClr val="1155CC"/>
              </a:solidFill>
            </a:endParaRPr>
          </a:p>
        </p:txBody>
      </p:sp>
      <p:sp>
        <p:nvSpPr>
          <p:cNvPr id="300" name="Google Shape;300;p35"/>
          <p:cNvSpPr txBox="1"/>
          <p:nvPr/>
        </p:nvSpPr>
        <p:spPr>
          <a:xfrm>
            <a:off x="862816" y="2418212"/>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 </a:t>
            </a:r>
            <a:endParaRPr b="1" sz="3000">
              <a:solidFill>
                <a:srgbClr val="FFFFFF"/>
              </a:solidFill>
              <a:latin typeface="Raleway"/>
              <a:ea typeface="Raleway"/>
              <a:cs typeface="Raleway"/>
              <a:sym typeface="Raleway"/>
            </a:endParaRPr>
          </a:p>
        </p:txBody>
      </p:sp>
      <p:sp>
        <p:nvSpPr>
          <p:cNvPr id="301" name="Google Shape;301;p35"/>
          <p:cNvSpPr txBox="1"/>
          <p:nvPr/>
        </p:nvSpPr>
        <p:spPr>
          <a:xfrm>
            <a:off x="3389243" y="3563077"/>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0/home/111701029/Downloads/output_o9i9oy.gif2 </a:t>
            </a:r>
            <a:endParaRPr b="1" sz="3000">
              <a:solidFill>
                <a:srgbClr val="FFFFFF"/>
              </a:solidFill>
              <a:latin typeface="Raleway"/>
              <a:ea typeface="Raleway"/>
              <a:cs typeface="Raleway"/>
              <a:sym typeface="Raleway"/>
            </a:endParaRPr>
          </a:p>
        </p:txBody>
      </p:sp>
      <p:sp>
        <p:nvSpPr>
          <p:cNvPr id="302" name="Google Shape;302;p35"/>
          <p:cNvSpPr txBox="1"/>
          <p:nvPr/>
        </p:nvSpPr>
        <p:spPr>
          <a:xfrm>
            <a:off x="867300" y="2058900"/>
            <a:ext cx="7224900" cy="26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Building technique:</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The bots in the game have two version: one is the skull and one is the devil.</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The skull runs away from the player - i.e when the player picks up a potion, then the bots run away from the player using </a:t>
            </a:r>
            <a:r>
              <a:rPr b="1" lang="en-GB">
                <a:latin typeface="Lato"/>
                <a:ea typeface="Lato"/>
                <a:cs typeface="Lato"/>
                <a:sym typeface="Lato"/>
              </a:rPr>
              <a:t>Greedy Search.</a:t>
            </a:r>
            <a:endParaRPr b="1">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The devil wants to eat the player, hence it finds a shortest path to the player. The bot in this case uses </a:t>
            </a:r>
            <a:r>
              <a:rPr b="1" lang="en-GB">
                <a:latin typeface="Lato"/>
                <a:ea typeface="Lato"/>
                <a:cs typeface="Lato"/>
                <a:sym typeface="Lato"/>
              </a:rPr>
              <a:t>Breadth First Search.</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We may also automate the player to play optimally, but it requires advanced AI techniques.</a:t>
            </a:r>
            <a:endParaRPr>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36"/>
          <p:cNvSpPr txBox="1"/>
          <p:nvPr>
            <p:ph type="title"/>
          </p:nvPr>
        </p:nvSpPr>
        <p:spPr>
          <a:xfrm>
            <a:off x="729450" y="1318650"/>
            <a:ext cx="3681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chemeClr val="accent5"/>
                </a:solidFill>
              </a:rPr>
              <a:t>The 2048 puzzle:</a:t>
            </a:r>
            <a:endParaRPr sz="3000">
              <a:solidFill>
                <a:schemeClr val="accent5"/>
              </a:solidFill>
            </a:endParaRPr>
          </a:p>
          <a:p>
            <a:pPr indent="0" lvl="0" marL="0" rtl="0" algn="l">
              <a:spcBef>
                <a:spcPts val="0"/>
              </a:spcBef>
              <a:spcAft>
                <a:spcPts val="0"/>
              </a:spcAft>
              <a:buNone/>
            </a:pPr>
            <a:r>
              <a:rPr lang="en-GB"/>
              <a:t> </a:t>
            </a:r>
            <a:endParaRPr/>
          </a:p>
        </p:txBody>
      </p:sp>
      <p:pic>
        <p:nvPicPr>
          <p:cNvPr id="308" name="Google Shape;308;p36"/>
          <p:cNvPicPr preferRelativeResize="0"/>
          <p:nvPr/>
        </p:nvPicPr>
        <p:blipFill>
          <a:blip r:embed="rId3">
            <a:alphaModFix/>
          </a:blip>
          <a:stretch>
            <a:fillRect/>
          </a:stretch>
        </p:blipFill>
        <p:spPr>
          <a:xfrm>
            <a:off x="4748400" y="1393650"/>
            <a:ext cx="3384600" cy="3384600"/>
          </a:xfrm>
          <a:prstGeom prst="rect">
            <a:avLst/>
          </a:prstGeom>
          <a:noFill/>
          <a:ln>
            <a:noFill/>
          </a:ln>
        </p:spPr>
      </p:pic>
      <p:sp>
        <p:nvSpPr>
          <p:cNvPr id="309" name="Google Shape;309;p36"/>
          <p:cNvSpPr txBox="1"/>
          <p:nvPr/>
        </p:nvSpPr>
        <p:spPr>
          <a:xfrm>
            <a:off x="876400" y="2270025"/>
            <a:ext cx="2988300" cy="223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The Task :</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Suggest the best Idea/method possible to solve it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Hint:</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Greedy Search</a:t>
            </a: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Popular Search Algorithms:</a:t>
            </a:r>
            <a:endParaRPr/>
          </a:p>
        </p:txBody>
      </p:sp>
      <p:sp>
        <p:nvSpPr>
          <p:cNvPr id="183" name="Google Shape;183;p19"/>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sz="1100"/>
              <a:t>Depth First Search</a:t>
            </a:r>
            <a:endParaRPr sz="1100"/>
          </a:p>
          <a:p>
            <a:pPr indent="-298450" lvl="0" marL="457200" rtl="0" algn="l">
              <a:spcBef>
                <a:spcPts val="0"/>
              </a:spcBef>
              <a:spcAft>
                <a:spcPts val="0"/>
              </a:spcAft>
              <a:buSzPts val="1100"/>
              <a:buChar char="●"/>
            </a:pPr>
            <a:r>
              <a:rPr lang="en-GB" sz="1100"/>
              <a:t>Breadth First Search</a:t>
            </a:r>
            <a:endParaRPr sz="1100"/>
          </a:p>
          <a:p>
            <a:pPr indent="-298450" lvl="0" marL="457200" rtl="0" algn="l">
              <a:spcBef>
                <a:spcPts val="0"/>
              </a:spcBef>
              <a:spcAft>
                <a:spcPts val="0"/>
              </a:spcAft>
              <a:buSzPts val="1100"/>
              <a:buChar char="●"/>
            </a:pPr>
            <a:r>
              <a:rPr lang="en-GB" sz="1100"/>
              <a:t>A Star</a:t>
            </a:r>
            <a:endParaRPr sz="1100"/>
          </a:p>
          <a:p>
            <a:pPr indent="-298450" lvl="0" marL="457200" rtl="0" algn="l">
              <a:spcBef>
                <a:spcPts val="0"/>
              </a:spcBef>
              <a:spcAft>
                <a:spcPts val="0"/>
              </a:spcAft>
              <a:buSzPts val="1100"/>
              <a:buChar char="●"/>
            </a:pPr>
            <a:r>
              <a:rPr lang="en-GB" sz="1100"/>
              <a:t>Complete Search (Not discussed)</a:t>
            </a:r>
            <a:endParaRPr sz="1100"/>
          </a:p>
          <a:p>
            <a:pPr indent="-298450" lvl="0" marL="457200" rtl="0" algn="l">
              <a:spcBef>
                <a:spcPts val="0"/>
              </a:spcBef>
              <a:spcAft>
                <a:spcPts val="0"/>
              </a:spcAft>
              <a:buSzPts val="1100"/>
              <a:buChar char="●"/>
            </a:pPr>
            <a:r>
              <a:rPr lang="en-GB" sz="1100"/>
              <a:t>Complete Search with pruning (Not discussed)</a:t>
            </a:r>
            <a:endParaRPr sz="1100"/>
          </a:p>
          <a:p>
            <a:pPr indent="-298450" lvl="0" marL="457200" rtl="0" algn="l">
              <a:spcBef>
                <a:spcPts val="0"/>
              </a:spcBef>
              <a:spcAft>
                <a:spcPts val="0"/>
              </a:spcAft>
              <a:buSzPts val="1100"/>
              <a:buChar char="●"/>
            </a:pPr>
            <a:r>
              <a:rPr lang="en-GB" sz="1100"/>
              <a:t>Greedy Search (Not discussed)</a:t>
            </a:r>
            <a:endParaRPr sz="1100"/>
          </a:p>
        </p:txBody>
      </p:sp>
      <p:pic>
        <p:nvPicPr>
          <p:cNvPr descr="shutterstock_429987889_edited.jpg" id="184" name="Google Shape;184;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37"/>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sz="4800">
              <a:solidFill>
                <a:srgbClr val="000000"/>
              </a:solidFill>
            </a:endParaRPr>
          </a:p>
          <a:p>
            <a:pPr indent="0" lvl="0" marL="0" rtl="0" algn="l">
              <a:spcBef>
                <a:spcPts val="0"/>
              </a:spcBef>
              <a:spcAft>
                <a:spcPts val="0"/>
              </a:spcAft>
              <a:buNone/>
            </a:pPr>
            <a:r>
              <a:t/>
            </a:r>
            <a:endParaRPr sz="3000">
              <a:solidFill>
                <a:srgbClr val="000000"/>
              </a:solidFill>
            </a:endParaRPr>
          </a:p>
          <a:p>
            <a:pPr indent="0" lvl="0" marL="0" rtl="0" algn="l">
              <a:spcBef>
                <a:spcPts val="0"/>
              </a:spcBef>
              <a:spcAft>
                <a:spcPts val="0"/>
              </a:spcAft>
              <a:buNone/>
            </a:pPr>
            <a:r>
              <a:rPr lang="en-GB" sz="1800">
                <a:solidFill>
                  <a:srgbClr val="000000"/>
                </a:solidFill>
              </a:rPr>
              <a:t>CREDITS:</a:t>
            </a:r>
            <a:endParaRPr sz="1800">
              <a:solidFill>
                <a:srgbClr val="000000"/>
              </a:solidFill>
            </a:endParaRPr>
          </a:p>
          <a:p>
            <a:pPr indent="0" lvl="0" marL="457200" rtl="0" algn="l">
              <a:spcBef>
                <a:spcPts val="0"/>
              </a:spcBef>
              <a:spcAft>
                <a:spcPts val="0"/>
              </a:spcAft>
              <a:buNone/>
            </a:pPr>
            <a:r>
              <a:rPr lang="en-GB" sz="1800">
                <a:solidFill>
                  <a:srgbClr val="CC0000"/>
                </a:solidFill>
              </a:rPr>
              <a:t>Ahmed Zaheer Dadarkar</a:t>
            </a:r>
            <a:endParaRPr sz="1800">
              <a:solidFill>
                <a:srgbClr val="CC0000"/>
              </a:solidFill>
            </a:endParaRPr>
          </a:p>
          <a:p>
            <a:pPr indent="0" lvl="0" marL="457200" rtl="0" algn="l">
              <a:spcBef>
                <a:spcPts val="0"/>
              </a:spcBef>
              <a:spcAft>
                <a:spcPts val="0"/>
              </a:spcAft>
              <a:buNone/>
            </a:pPr>
            <a:r>
              <a:rPr lang="en-GB" sz="1800">
                <a:solidFill>
                  <a:srgbClr val="CC0000"/>
                </a:solidFill>
              </a:rPr>
              <a:t>Devansh Rathore</a:t>
            </a:r>
            <a:endParaRPr sz="1800">
              <a:solidFill>
                <a:srgbClr val="CC0000"/>
              </a:solidFill>
            </a:endParaRPr>
          </a:p>
          <a:p>
            <a:pPr indent="0" lvl="0" marL="457200" rtl="0" algn="l">
              <a:spcBef>
                <a:spcPts val="0"/>
              </a:spcBef>
              <a:spcAft>
                <a:spcPts val="0"/>
              </a:spcAft>
              <a:buNone/>
            </a:pPr>
            <a:r>
              <a:rPr lang="en-GB" sz="1800">
                <a:solidFill>
                  <a:srgbClr val="CC0000"/>
                </a:solidFill>
              </a:rPr>
              <a:t>Vaibhav Jindal</a:t>
            </a:r>
            <a:endParaRPr sz="1800">
              <a:solidFill>
                <a:srgbClr val="CC0000"/>
              </a:solidFill>
            </a:endParaRPr>
          </a:p>
          <a:p>
            <a:pPr indent="0" lvl="0" marL="457200" rtl="0" algn="l">
              <a:spcBef>
                <a:spcPts val="0"/>
              </a:spcBef>
              <a:spcAft>
                <a:spcPts val="0"/>
              </a:spcAft>
              <a:buNone/>
            </a:pPr>
            <a:r>
              <a:t/>
            </a:r>
            <a:endParaRPr sz="1800">
              <a:solidFill>
                <a:srgbClr val="000000"/>
              </a:solidFill>
            </a:endParaRPr>
          </a:p>
          <a:p>
            <a:pPr indent="0" lvl="0" marL="0" rtl="0" algn="l">
              <a:spcBef>
                <a:spcPts val="0"/>
              </a:spcBef>
              <a:spcAft>
                <a:spcPts val="0"/>
              </a:spcAft>
              <a:buNone/>
            </a:pPr>
            <a:r>
              <a:rPr lang="en-GB" sz="1800">
                <a:solidFill>
                  <a:srgbClr val="000000"/>
                </a:solidFill>
              </a:rPr>
              <a:t>Special thanks to: </a:t>
            </a:r>
            <a:r>
              <a:rPr lang="en-GB" sz="1800">
                <a:solidFill>
                  <a:srgbClr val="9900FF"/>
                </a:solidFill>
              </a:rPr>
              <a:t>Rakesh Kumar</a:t>
            </a:r>
            <a:endParaRPr sz="1800">
              <a:solidFill>
                <a:srgbClr val="9900FF"/>
              </a:solidFill>
            </a:endParaRPr>
          </a:p>
          <a:p>
            <a:pPr indent="0" lvl="0" marL="0" rtl="0" algn="l">
              <a:spcBef>
                <a:spcPts val="0"/>
              </a:spcBef>
              <a:spcAft>
                <a:spcPts val="0"/>
              </a:spcAft>
              <a:buNone/>
            </a:pPr>
            <a:r>
              <a:t/>
            </a:r>
            <a:endParaRPr sz="18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Depth First Search</a:t>
            </a:r>
            <a:endParaRPr/>
          </a:p>
        </p:txBody>
      </p:sp>
      <p:sp>
        <p:nvSpPr>
          <p:cNvPr id="190" name="Google Shape;190;p20"/>
          <p:cNvSpPr txBox="1"/>
          <p:nvPr/>
        </p:nvSpPr>
        <p:spPr>
          <a:xfrm>
            <a:off x="861025" y="1948650"/>
            <a:ext cx="7892700" cy="2862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In this search algorithm, we go deep exploring a particular direction and return if there is nothing further reachable*.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In brief, when we are at a particular location, then we try moving towards a fixed position relative to the current position, for example: </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rPr lang="en-GB">
                <a:latin typeface="Lato"/>
                <a:ea typeface="Lato"/>
                <a:cs typeface="Lato"/>
                <a:sym typeface="Lato"/>
              </a:rPr>
              <a:t>When we are at A, then we always try left up, if it is not possible, then down, then left, then right. What we mean by not possible is that either that location is invalid (doesn’t exist) or there is an obstacle or blockage there.</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rPr lang="en-GB">
                <a:latin typeface="Lato"/>
                <a:ea typeface="Lato"/>
                <a:cs typeface="Lato"/>
                <a:sym typeface="Lato"/>
              </a:rPr>
              <a:t>So we follow: U D L R</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Depth First Search</a:t>
            </a:r>
            <a:endParaRPr/>
          </a:p>
        </p:txBody>
      </p:sp>
      <p:sp>
        <p:nvSpPr>
          <p:cNvPr id="196" name="Google Shape;196;p21"/>
          <p:cNvSpPr txBox="1"/>
          <p:nvPr/>
        </p:nvSpPr>
        <p:spPr>
          <a:xfrm>
            <a:off x="861025" y="1948650"/>
            <a:ext cx="7892700" cy="28626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a:latin typeface="Lato"/>
              <a:ea typeface="Lato"/>
              <a:cs typeface="Lato"/>
              <a:sym typeface="Lato"/>
            </a:endParaRPr>
          </a:p>
        </p:txBody>
      </p:sp>
      <p:graphicFrame>
        <p:nvGraphicFramePr>
          <p:cNvPr id="197" name="Google Shape;197;p21"/>
          <p:cNvGraphicFramePr/>
          <p:nvPr/>
        </p:nvGraphicFramePr>
        <p:xfrm>
          <a:off x="861025" y="2071875"/>
          <a:ext cx="3000000" cy="3000000"/>
        </p:xfrm>
        <a:graphic>
          <a:graphicData uri="http://schemas.openxmlformats.org/drawingml/2006/table">
            <a:tbl>
              <a:tblPr>
                <a:noFill/>
                <a:tableStyleId>{4C7CE89B-B30F-4762-AB92-5FFE3314C853}</a:tableStyleId>
              </a:tblPr>
              <a:tblGrid>
                <a:gridCol w="382850"/>
                <a:gridCol w="382850"/>
                <a:gridCol w="382850"/>
              </a:tblGrid>
              <a:tr h="294275">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r>
              <a:tr h="294275">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r>
              <a:tr h="294275">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r>
            </a:tbl>
          </a:graphicData>
        </a:graphic>
      </p:graphicFrame>
      <p:sp>
        <p:nvSpPr>
          <p:cNvPr id="198" name="Google Shape;198;p21"/>
          <p:cNvSpPr txBox="1"/>
          <p:nvPr/>
        </p:nvSpPr>
        <p:spPr>
          <a:xfrm>
            <a:off x="2202200" y="2074000"/>
            <a:ext cx="3492000" cy="11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Suppose we are at A, then we first try Up, but since it is blocked, we then try Down. Then from down we try to perform the choose in the same order: U D L R</a:t>
            </a:r>
            <a:endParaRPr>
              <a:latin typeface="Lato"/>
              <a:ea typeface="Lato"/>
              <a:cs typeface="Lato"/>
              <a:sym typeface="Lato"/>
            </a:endParaRPr>
          </a:p>
        </p:txBody>
      </p:sp>
      <p:cxnSp>
        <p:nvCxnSpPr>
          <p:cNvPr id="199" name="Google Shape;199;p21"/>
          <p:cNvCxnSpPr/>
          <p:nvPr/>
        </p:nvCxnSpPr>
        <p:spPr>
          <a:xfrm flipH="1">
            <a:off x="1380200" y="2790450"/>
            <a:ext cx="7500" cy="226200"/>
          </a:xfrm>
          <a:prstGeom prst="straightConnector1">
            <a:avLst/>
          </a:prstGeom>
          <a:noFill/>
          <a:ln cap="flat" cmpd="sng" w="9525">
            <a:solidFill>
              <a:schemeClr val="dk2"/>
            </a:solidFill>
            <a:prstDash val="solid"/>
            <a:round/>
            <a:headEnd len="med" w="med" type="none"/>
            <a:tailEnd len="med" w="med" type="triangle"/>
          </a:ln>
        </p:spPr>
      </p:cxnSp>
      <p:sp>
        <p:nvSpPr>
          <p:cNvPr id="200" name="Google Shape;200;p21"/>
          <p:cNvSpPr txBox="1"/>
          <p:nvPr/>
        </p:nvSpPr>
        <p:spPr>
          <a:xfrm>
            <a:off x="1101100" y="3544650"/>
            <a:ext cx="6606600" cy="8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Did you notice a problem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Depth First Search</a:t>
            </a:r>
            <a:endParaRPr/>
          </a:p>
        </p:txBody>
      </p:sp>
      <p:sp>
        <p:nvSpPr>
          <p:cNvPr id="206" name="Google Shape;206;p22"/>
          <p:cNvSpPr txBox="1"/>
          <p:nvPr/>
        </p:nvSpPr>
        <p:spPr>
          <a:xfrm>
            <a:off x="861025" y="1948650"/>
            <a:ext cx="7892700" cy="28626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a:latin typeface="Lato"/>
              <a:ea typeface="Lato"/>
              <a:cs typeface="Lato"/>
              <a:sym typeface="Lato"/>
            </a:endParaRPr>
          </a:p>
        </p:txBody>
      </p:sp>
      <p:graphicFrame>
        <p:nvGraphicFramePr>
          <p:cNvPr id="207" name="Google Shape;207;p22"/>
          <p:cNvGraphicFramePr/>
          <p:nvPr/>
        </p:nvGraphicFramePr>
        <p:xfrm>
          <a:off x="861025" y="2071875"/>
          <a:ext cx="3000000" cy="3000000"/>
        </p:xfrm>
        <a:graphic>
          <a:graphicData uri="http://schemas.openxmlformats.org/drawingml/2006/table">
            <a:tbl>
              <a:tblPr>
                <a:noFill/>
                <a:tableStyleId>{4C7CE89B-B30F-4762-AB92-5FFE3314C853}</a:tableStyleId>
              </a:tblPr>
              <a:tblGrid>
                <a:gridCol w="382850"/>
                <a:gridCol w="382850"/>
                <a:gridCol w="382850"/>
              </a:tblGrid>
              <a:tr h="294275">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r>
              <a:tr h="294275">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r>
              <a:tr h="294275">
                <a:tc>
                  <a:txBody>
                    <a:bodyPr>
                      <a:noAutofit/>
                    </a:bodyPr>
                    <a:lstStyle/>
                    <a:p>
                      <a:pPr indent="0" lvl="0" marL="0" rtl="0" algn="l">
                        <a:spcBef>
                          <a:spcPts val="0"/>
                        </a:spcBef>
                        <a:spcAft>
                          <a:spcPts val="0"/>
                        </a:spcAft>
                        <a:buNone/>
                      </a:pPr>
                      <a:r>
                        <a:rPr lang="en-GB"/>
                        <a:t>#</a:t>
                      </a:r>
                      <a:endParaRPr/>
                    </a:p>
                  </a:txBody>
                  <a:tcPr marT="91425" marB="91425" marR="91425" marL="91425"/>
                </a:tc>
                <a:tc>
                  <a:txBody>
                    <a:bodyPr>
                      <a:noAutofit/>
                    </a:bodyPr>
                    <a:lstStyle/>
                    <a:p>
                      <a:pPr indent="0" lvl="0" marL="0" rtl="0" algn="l">
                        <a:spcBef>
                          <a:spcPts val="0"/>
                        </a:spcBef>
                        <a:spcAft>
                          <a:spcPts val="0"/>
                        </a:spcAft>
                        <a:buNone/>
                      </a:pPr>
                      <a:r>
                        <a:rPr lang="en-GB"/>
                        <a:t>A</a:t>
                      </a:r>
                      <a:endParaRPr/>
                    </a:p>
                  </a:txBody>
                  <a:tcPr marT="91425" marB="91425" marR="91425" marL="91425"/>
                </a:tc>
                <a:tc>
                  <a:txBody>
                    <a:bodyPr>
                      <a:noAutofit/>
                    </a:bodyPr>
                    <a:lstStyle/>
                    <a:p>
                      <a:pPr indent="0" lvl="0" marL="0" rtl="0" algn="l">
                        <a:spcBef>
                          <a:spcPts val="0"/>
                        </a:spcBef>
                        <a:spcAft>
                          <a:spcPts val="0"/>
                        </a:spcAft>
                        <a:buNone/>
                      </a:pPr>
                      <a:r>
                        <a:rPr lang="en-GB"/>
                        <a:t>#</a:t>
                      </a:r>
                      <a:endParaRPr/>
                    </a:p>
                  </a:txBody>
                  <a:tcPr marT="91425" marB="91425" marR="91425" marL="91425"/>
                </a:tc>
              </a:tr>
            </a:tbl>
          </a:graphicData>
        </a:graphic>
      </p:graphicFrame>
      <p:sp>
        <p:nvSpPr>
          <p:cNvPr id="208" name="Google Shape;208;p22"/>
          <p:cNvSpPr txBox="1"/>
          <p:nvPr/>
        </p:nvSpPr>
        <p:spPr>
          <a:xfrm>
            <a:off x="2217275" y="2111700"/>
            <a:ext cx="2616900" cy="113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Now, we are in A, and we go Up. But then we reach the initial block from where we came.</a:t>
            </a:r>
            <a:endParaRPr>
              <a:latin typeface="Lato"/>
              <a:ea typeface="Lato"/>
              <a:cs typeface="Lato"/>
              <a:sym typeface="Lato"/>
            </a:endParaRPr>
          </a:p>
        </p:txBody>
      </p:sp>
      <p:sp>
        <p:nvSpPr>
          <p:cNvPr id="209" name="Google Shape;209;p22"/>
          <p:cNvSpPr txBox="1"/>
          <p:nvPr/>
        </p:nvSpPr>
        <p:spPr>
          <a:xfrm>
            <a:off x="935175" y="3356100"/>
            <a:ext cx="7688700" cy="12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This would lead to an infinite loop (a process that doesn’t terminate). So we better store the location which we have been in before (visited*).</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 So, finally the algorithm may be briefly described as choosing where to go according to an order and storing where we have been before so that we won’t go there again.</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Depth First Search</a:t>
            </a:r>
            <a:endParaRPr/>
          </a:p>
        </p:txBody>
      </p:sp>
      <p:sp>
        <p:nvSpPr>
          <p:cNvPr id="215" name="Google Shape;215;p23"/>
          <p:cNvSpPr txBox="1"/>
          <p:nvPr/>
        </p:nvSpPr>
        <p:spPr>
          <a:xfrm>
            <a:off x="861025" y="1948650"/>
            <a:ext cx="7892700" cy="28626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a:latin typeface="Lato"/>
              <a:ea typeface="Lato"/>
              <a:cs typeface="Lato"/>
              <a:sym typeface="Lato"/>
            </a:endParaRPr>
          </a:p>
        </p:txBody>
      </p:sp>
      <p:sp>
        <p:nvSpPr>
          <p:cNvPr id="216" name="Google Shape;216;p23"/>
          <p:cNvSpPr txBox="1"/>
          <p:nvPr/>
        </p:nvSpPr>
        <p:spPr>
          <a:xfrm>
            <a:off x="625975" y="2144975"/>
            <a:ext cx="7025100" cy="25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000">
                <a:latin typeface="Lato"/>
                <a:ea typeface="Lato"/>
                <a:cs typeface="Lato"/>
                <a:sym typeface="Lato"/>
              </a:rPr>
              <a:t>Pseudo code:</a:t>
            </a:r>
            <a:endParaRPr b="1" sz="1000">
              <a:latin typeface="Lato"/>
              <a:ea typeface="Lato"/>
              <a:cs typeface="Lato"/>
              <a:sym typeface="Lato"/>
            </a:endParaRPr>
          </a:p>
          <a:p>
            <a:pPr indent="0" lvl="0" marL="0" rtl="0" algn="l">
              <a:spcBef>
                <a:spcPts val="0"/>
              </a:spcBef>
              <a:spcAft>
                <a:spcPts val="0"/>
              </a:spcAft>
              <a:buNone/>
            </a:pPr>
            <a:r>
              <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DFS_puzzle(r, c):</a:t>
            </a:r>
            <a:endParaRPr sz="1000">
              <a:latin typeface="Lato"/>
              <a:ea typeface="Lato"/>
              <a:cs typeface="Lato"/>
              <a:sym typeface="Lato"/>
            </a:endParaRPr>
          </a:p>
          <a:p>
            <a:pPr indent="0" lvl="0" marL="0" rtl="0" algn="l">
              <a:spcBef>
                <a:spcPts val="0"/>
              </a:spcBef>
              <a:spcAft>
                <a:spcPts val="0"/>
              </a:spcAft>
              <a:buNone/>
            </a:pPr>
            <a:r>
              <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visited[r, c] = true</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If (r, c) == (r_goal, c_goal) then terminate</a:t>
            </a:r>
            <a:endParaRPr sz="1000">
              <a:latin typeface="Lato"/>
              <a:ea typeface="Lato"/>
              <a:cs typeface="Lato"/>
              <a:sym typeface="Lato"/>
            </a:endParaRPr>
          </a:p>
          <a:p>
            <a:pPr indent="0" lvl="0" marL="0" rtl="0" algn="l">
              <a:spcBef>
                <a:spcPts val="0"/>
              </a:spcBef>
              <a:spcAft>
                <a:spcPts val="0"/>
              </a:spcAft>
              <a:buNone/>
            </a:pPr>
            <a:r>
              <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If Up is possible and not visited:</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	DFS_puzzle(r-1, c)</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If Down is possible and not visited:</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	DFS_puzzle(r+1, c)</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If Left is possible and not visited:</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	DFS_puzzle(r, c-1)</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If Right is possible and not visited:</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	DFS_puzzle(r, c+1)</a:t>
            </a:r>
            <a:endParaRPr sz="1000">
              <a:latin typeface="Lato"/>
              <a:ea typeface="Lato"/>
              <a:cs typeface="Lato"/>
              <a:sym typeface="Lato"/>
            </a:endParaRPr>
          </a:p>
          <a:p>
            <a:pPr indent="0" lvl="0" marL="0" rtl="0" algn="l">
              <a:spcBef>
                <a:spcPts val="0"/>
              </a:spcBef>
              <a:spcAft>
                <a:spcPts val="0"/>
              </a:spcAft>
              <a:buNone/>
            </a:pPr>
            <a:r>
              <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return</a:t>
            </a:r>
            <a:endParaRPr sz="1000">
              <a:latin typeface="Lato"/>
              <a:ea typeface="Lato"/>
              <a:cs typeface="Lato"/>
              <a:sym typeface="Lato"/>
            </a:endParaRPr>
          </a:p>
          <a:p>
            <a:pPr indent="0" lvl="0" marL="0" rtl="0" algn="l">
              <a:spcBef>
                <a:spcPts val="0"/>
              </a:spcBef>
              <a:spcAft>
                <a:spcPts val="0"/>
              </a:spcAft>
              <a:buNone/>
            </a:pPr>
            <a:r>
              <a:t/>
            </a:r>
            <a:endParaRPr sz="1000">
              <a:latin typeface="Lato"/>
              <a:ea typeface="Lato"/>
              <a:cs typeface="Lato"/>
              <a:sym typeface="Lato"/>
            </a:endParaRPr>
          </a:p>
          <a:p>
            <a:pPr indent="0" lvl="0" marL="0" rtl="0" algn="l">
              <a:spcBef>
                <a:spcPts val="0"/>
              </a:spcBef>
              <a:spcAft>
                <a:spcPts val="0"/>
              </a:spcAft>
              <a:buNone/>
            </a:pPr>
            <a:r>
              <a:rPr lang="en-GB" sz="1000">
                <a:latin typeface="Lato"/>
                <a:ea typeface="Lato"/>
                <a:cs typeface="Lato"/>
                <a:sym typeface="Lato"/>
              </a:rPr>
              <a:t>	</a:t>
            </a:r>
            <a:endParaRPr sz="10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Depth First Search</a:t>
            </a:r>
            <a:endParaRPr/>
          </a:p>
        </p:txBody>
      </p:sp>
      <p:sp>
        <p:nvSpPr>
          <p:cNvPr id="222" name="Google Shape;222;p24"/>
          <p:cNvSpPr txBox="1"/>
          <p:nvPr/>
        </p:nvSpPr>
        <p:spPr>
          <a:xfrm>
            <a:off x="861025" y="1948650"/>
            <a:ext cx="7892700" cy="28626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a:latin typeface="Lato"/>
              <a:ea typeface="Lato"/>
              <a:cs typeface="Lato"/>
              <a:sym typeface="Lato"/>
            </a:endParaRPr>
          </a:p>
        </p:txBody>
      </p:sp>
      <p:sp>
        <p:nvSpPr>
          <p:cNvPr id="223" name="Google Shape;223;p24"/>
          <p:cNvSpPr txBox="1"/>
          <p:nvPr/>
        </p:nvSpPr>
        <p:spPr>
          <a:xfrm>
            <a:off x="625975" y="2144975"/>
            <a:ext cx="7025100" cy="25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Merriweather"/>
                <a:ea typeface="Merriweather"/>
                <a:cs typeface="Merriweather"/>
                <a:sym typeface="Merriweather"/>
              </a:rPr>
              <a:t>Applications of DFS: -</a:t>
            </a:r>
            <a:endParaRPr b="1">
              <a:latin typeface="Merriweather"/>
              <a:ea typeface="Merriweather"/>
              <a:cs typeface="Merriweather"/>
              <a:sym typeface="Merriweather"/>
            </a:endParaRPr>
          </a:p>
          <a:p>
            <a:pPr indent="0" lvl="0" marL="0" rtl="0" algn="l">
              <a:spcBef>
                <a:spcPts val="0"/>
              </a:spcBef>
              <a:spcAft>
                <a:spcPts val="0"/>
              </a:spcAft>
              <a:buNone/>
            </a:pPr>
            <a:r>
              <a:t/>
            </a:r>
            <a:endParaRPr b="1">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b="1" lang="en-GB">
                <a:latin typeface="Merriweather"/>
                <a:ea typeface="Merriweather"/>
                <a:cs typeface="Merriweather"/>
                <a:sym typeface="Merriweather"/>
              </a:rPr>
              <a:t>Maze solving</a:t>
            </a:r>
            <a:endParaRPr b="1">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b="1" lang="en-GB">
                <a:latin typeface="Merriweather"/>
                <a:ea typeface="Merriweather"/>
                <a:cs typeface="Merriweather"/>
                <a:sym typeface="Merriweather"/>
              </a:rPr>
              <a:t>Finding bridges connecting Islands.</a:t>
            </a:r>
            <a:endParaRPr b="1">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b="1" lang="en-GB">
                <a:latin typeface="Merriweather"/>
                <a:ea typeface="Merriweather"/>
                <a:cs typeface="Merriweather"/>
                <a:sym typeface="Merriweather"/>
              </a:rPr>
              <a:t>Finding groups of cities/islands connected to each other via 2-way pathways (roads).</a:t>
            </a:r>
            <a:endParaRPr b="1">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b="1" lang="en-GB">
                <a:latin typeface="Merriweather"/>
                <a:ea typeface="Merriweather"/>
                <a:cs typeface="Merriweather"/>
                <a:sym typeface="Merriweather"/>
              </a:rPr>
              <a:t>Finding groups of cities/islands from which you may travel between them without getting stuck in any of them, here the roads are 1-way.</a:t>
            </a:r>
            <a:endParaRPr b="1">
              <a:latin typeface="Merriweather"/>
              <a:ea typeface="Merriweather"/>
              <a:cs typeface="Merriweather"/>
              <a:sym typeface="Merriweather"/>
            </a:endParaRPr>
          </a:p>
          <a:p>
            <a:pPr indent="-317500" lvl="0" marL="457200" rtl="0" algn="l">
              <a:spcBef>
                <a:spcPts val="0"/>
              </a:spcBef>
              <a:spcAft>
                <a:spcPts val="0"/>
              </a:spcAft>
              <a:buSzPts val="1400"/>
              <a:buFont typeface="Merriweather"/>
              <a:buChar char="-"/>
            </a:pPr>
            <a:r>
              <a:rPr b="1" lang="en-GB">
                <a:latin typeface="Merriweather"/>
                <a:ea typeface="Merriweather"/>
                <a:cs typeface="Merriweather"/>
                <a:sym typeface="Merriweather"/>
              </a:rPr>
              <a:t>Finding Islands which upon destruction, would cause other islands to get disconnected (no road going there).</a:t>
            </a:r>
            <a:endParaRPr b="1">
              <a:latin typeface="Merriweather"/>
              <a:ea typeface="Merriweather"/>
              <a:cs typeface="Merriweather"/>
              <a:sym typeface="Merriweather"/>
            </a:endParaRPr>
          </a:p>
          <a:p>
            <a:pPr indent="0" lvl="0" marL="0" rtl="0" algn="l">
              <a:spcBef>
                <a:spcPts val="0"/>
              </a:spcBef>
              <a:spcAft>
                <a:spcPts val="0"/>
              </a:spcAft>
              <a:buNone/>
            </a:pPr>
            <a:r>
              <a:rPr lang="en-GB" sz="1000">
                <a:latin typeface="Lato"/>
                <a:ea typeface="Lato"/>
                <a:cs typeface="Lato"/>
                <a:sym typeface="Lato"/>
              </a:rPr>
              <a:t>	</a:t>
            </a:r>
            <a:endParaRPr sz="10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27" name="Shape 227"/>
        <p:cNvGrpSpPr/>
        <p:nvPr/>
      </p:nvGrpSpPr>
      <p:grpSpPr>
        <a:xfrm>
          <a:off x="0" y="0"/>
          <a:ext cx="0" cy="0"/>
          <a:chOff x="0" y="0"/>
          <a:chExt cx="0" cy="0"/>
        </a:xfrm>
      </p:grpSpPr>
      <p:sp>
        <p:nvSpPr>
          <p:cNvPr id="228" name="Google Shape;228;p25"/>
          <p:cNvSpPr txBox="1"/>
          <p:nvPr>
            <p:ph type="title"/>
          </p:nvPr>
        </p:nvSpPr>
        <p:spPr>
          <a:xfrm>
            <a:off x="654000" y="796275"/>
            <a:ext cx="7010100" cy="5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Breadth First Search (BFS)</a:t>
            </a:r>
            <a:endParaRPr sz="1800"/>
          </a:p>
        </p:txBody>
      </p:sp>
      <p:sp>
        <p:nvSpPr>
          <p:cNvPr id="229" name="Google Shape;229;p25"/>
          <p:cNvSpPr txBox="1"/>
          <p:nvPr>
            <p:ph idx="4294967295" type="body"/>
          </p:nvPr>
        </p:nvSpPr>
        <p:spPr>
          <a:xfrm>
            <a:off x="729475" y="143260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rgbClr val="000000"/>
                </a:solidFill>
                <a:latin typeface="Arial"/>
                <a:ea typeface="Arial"/>
                <a:cs typeface="Arial"/>
                <a:sym typeface="Arial"/>
              </a:rPr>
              <a:t>Breadth-first search</a:t>
            </a:r>
            <a:r>
              <a:rPr lang="en-GB" sz="1100">
                <a:solidFill>
                  <a:srgbClr val="000000"/>
                </a:solidFill>
                <a:latin typeface="Arial"/>
                <a:ea typeface="Arial"/>
                <a:cs typeface="Arial"/>
                <a:sym typeface="Arial"/>
              </a:rPr>
              <a:t> (</a:t>
            </a:r>
            <a:r>
              <a:rPr b="1" lang="en-GB" sz="1100">
                <a:solidFill>
                  <a:srgbClr val="000000"/>
                </a:solidFill>
                <a:latin typeface="Arial"/>
                <a:ea typeface="Arial"/>
                <a:cs typeface="Arial"/>
                <a:sym typeface="Arial"/>
              </a:rPr>
              <a:t>BFS</a:t>
            </a:r>
            <a:r>
              <a:rPr lang="en-GB" sz="1100">
                <a:solidFill>
                  <a:srgbClr val="000000"/>
                </a:solidFill>
                <a:latin typeface="Arial"/>
                <a:ea typeface="Arial"/>
                <a:cs typeface="Arial"/>
                <a:sym typeface="Arial"/>
              </a:rPr>
              <a:t>)  algorithm starts at the tree root* (your initial state) and explores all of the neighbors that are directly connected to the current state. It is similar to a web^ of a spider.</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Distances of the next states are calculated during the runtime of the algorithm. </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It uses the opposite strategy as depth-first search, which instead explores the highest-depth first before being forced to backtr</a:t>
            </a:r>
            <a:r>
              <a:rPr lang="en-GB" sz="1100">
                <a:solidFill>
                  <a:srgbClr val="000000"/>
                </a:solidFill>
                <a:latin typeface="Arial"/>
                <a:ea typeface="Arial"/>
                <a:cs typeface="Arial"/>
                <a:sym typeface="Arial"/>
              </a:rPr>
              <a:t>ack*.</a:t>
            </a:r>
            <a:endParaRPr sz="1100">
              <a:solidFill>
                <a:srgbClr val="000000"/>
              </a:solidFill>
              <a:latin typeface="Arial"/>
              <a:ea typeface="Arial"/>
              <a:cs typeface="Arial"/>
              <a:sym typeface="Arial"/>
            </a:endParaRPr>
          </a:p>
          <a:p>
            <a:pPr indent="0" lvl="0" marL="0" rtl="0" algn="l">
              <a:lnSpc>
                <a:spcPct val="100000"/>
              </a:lnSpc>
              <a:spcBef>
                <a:spcPts val="1600"/>
              </a:spcBef>
              <a:spcAft>
                <a:spcPts val="0"/>
              </a:spcAft>
              <a:buNone/>
            </a:pPr>
            <a:r>
              <a:rPr lang="en-GB" sz="1100">
                <a:solidFill>
                  <a:srgbClr val="000000"/>
                </a:solidFill>
                <a:latin typeface="Arial"/>
                <a:ea typeface="Arial"/>
                <a:cs typeface="Arial"/>
                <a:sym typeface="Arial"/>
              </a:rPr>
              <a:t>APPLICATIONS/EXAMPLES:</a:t>
            </a:r>
            <a:endParaRPr sz="1100">
              <a:solidFill>
                <a:srgbClr val="000000"/>
              </a:solidFill>
              <a:latin typeface="Arial"/>
              <a:ea typeface="Arial"/>
              <a:cs typeface="Arial"/>
              <a:sym typeface="Arial"/>
            </a:endParaRPr>
          </a:p>
          <a:p>
            <a:pPr indent="-298450" lvl="0" marL="457200" rtl="0" algn="l">
              <a:spcBef>
                <a:spcPts val="1600"/>
              </a:spcBef>
              <a:spcAft>
                <a:spcPts val="0"/>
              </a:spcAft>
              <a:buClr>
                <a:srgbClr val="000000"/>
              </a:buClr>
              <a:buSzPts val="1100"/>
              <a:buFont typeface="Arial"/>
              <a:buChar char="●"/>
            </a:pPr>
            <a:r>
              <a:rPr lang="en-GB" sz="1100">
                <a:solidFill>
                  <a:srgbClr val="000000"/>
                </a:solidFill>
                <a:latin typeface="Arial"/>
                <a:ea typeface="Arial"/>
                <a:cs typeface="Arial"/>
                <a:sym typeface="Arial"/>
              </a:rPr>
              <a:t>Used to find the shortest path out of a maze.</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Social Networking Websites use it to find the people that are within a distance of ‘k’ (Friends of friends….) with you.</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Gps Navigator uses Bidirectional A* at your current location to find the nearest neighboring locations from you.</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GB" sz="1100">
                <a:solidFill>
                  <a:srgbClr val="000000"/>
                </a:solidFill>
                <a:latin typeface="Arial"/>
                <a:ea typeface="Arial"/>
                <a:cs typeface="Arial"/>
                <a:sym typeface="Arial"/>
              </a:rPr>
              <a:t>*: terms to be defined, ^: just an analogy</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1600"/>
              </a:spcAft>
              <a:buNone/>
            </a:pPr>
            <a:r>
              <a:t/>
            </a:r>
            <a:endParaRPr sz="30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33" name="Shape 233"/>
        <p:cNvGrpSpPr/>
        <p:nvPr/>
      </p:nvGrpSpPr>
      <p:grpSpPr>
        <a:xfrm>
          <a:off x="0" y="0"/>
          <a:ext cx="0" cy="0"/>
          <a:chOff x="0" y="0"/>
          <a:chExt cx="0" cy="0"/>
        </a:xfrm>
      </p:grpSpPr>
      <p:sp>
        <p:nvSpPr>
          <p:cNvPr id="234" name="Google Shape;234;p26"/>
          <p:cNvSpPr txBox="1"/>
          <p:nvPr>
            <p:ph type="title"/>
          </p:nvPr>
        </p:nvSpPr>
        <p:spPr>
          <a:xfrm>
            <a:off x="729450" y="803450"/>
            <a:ext cx="7010100" cy="50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Pseudo Code:</a:t>
            </a:r>
            <a:endParaRPr sz="1800"/>
          </a:p>
        </p:txBody>
      </p:sp>
      <p:sp>
        <p:nvSpPr>
          <p:cNvPr id="235" name="Google Shape;235;p26"/>
          <p:cNvSpPr txBox="1"/>
          <p:nvPr>
            <p:ph idx="4294967295" type="body"/>
          </p:nvPr>
        </p:nvSpPr>
        <p:spPr>
          <a:xfrm>
            <a:off x="729450" y="1219525"/>
            <a:ext cx="7513200" cy="380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200">
                <a:solidFill>
                  <a:srgbClr val="FFFFFF"/>
                </a:solidFill>
              </a:rPr>
              <a:t>BFS(start state):					</a:t>
            </a:r>
            <a:endParaRPr sz="1200">
              <a:solidFill>
                <a:srgbClr val="FFFFFF"/>
              </a:solidFill>
            </a:endParaRPr>
          </a:p>
          <a:p>
            <a:pPr indent="0" lvl="0" marL="0" rtl="0" algn="l">
              <a:lnSpc>
                <a:spcPct val="100000"/>
              </a:lnSpc>
              <a:spcBef>
                <a:spcPts val="1600"/>
              </a:spcBef>
              <a:spcAft>
                <a:spcPts val="0"/>
              </a:spcAft>
              <a:buNone/>
            </a:pPr>
            <a:r>
              <a:rPr lang="en-GB" sz="1200">
                <a:solidFill>
                  <a:srgbClr val="FFFFFF"/>
                </a:solidFill>
              </a:rPr>
              <a:t>	Store start state in a VisitedSet 		</a:t>
            </a:r>
            <a:endParaRPr sz="1200">
              <a:solidFill>
                <a:srgbClr val="FFFF00"/>
              </a:solidFill>
            </a:endParaRPr>
          </a:p>
          <a:p>
            <a:pPr indent="0" lvl="0" marL="0" rtl="0" algn="l">
              <a:lnSpc>
                <a:spcPct val="100000"/>
              </a:lnSpc>
              <a:spcBef>
                <a:spcPts val="1600"/>
              </a:spcBef>
              <a:spcAft>
                <a:spcPts val="0"/>
              </a:spcAft>
              <a:buNone/>
            </a:pPr>
            <a:r>
              <a:rPr lang="en-GB" sz="1200">
                <a:solidFill>
                  <a:schemeClr val="lt1"/>
                </a:solidFill>
              </a:rPr>
              <a:t>	</a:t>
            </a:r>
            <a:r>
              <a:rPr b="1" lang="en-GB" sz="1200" u="sng">
                <a:solidFill>
                  <a:schemeClr val="lt1"/>
                </a:solidFill>
              </a:rPr>
              <a:t>While</a:t>
            </a:r>
            <a:r>
              <a:rPr lang="en-GB" sz="1200">
                <a:solidFill>
                  <a:schemeClr val="lt1"/>
                </a:solidFill>
              </a:rPr>
              <a:t>(VisitedSet is not empty) {		</a:t>
            </a:r>
            <a:endParaRPr sz="1200">
              <a:solidFill>
                <a:srgbClr val="FFFF00"/>
              </a:solidFill>
            </a:endParaRPr>
          </a:p>
          <a:p>
            <a:pPr indent="0" lvl="0" marL="0" rtl="0" algn="l">
              <a:lnSpc>
                <a:spcPct val="100000"/>
              </a:lnSpc>
              <a:spcBef>
                <a:spcPts val="1600"/>
              </a:spcBef>
              <a:spcAft>
                <a:spcPts val="0"/>
              </a:spcAft>
              <a:buNone/>
            </a:pPr>
            <a:r>
              <a:rPr lang="en-GB" sz="1200">
                <a:solidFill>
                  <a:srgbClr val="FFFF00"/>
                </a:solidFill>
              </a:rPr>
              <a:t>	</a:t>
            </a:r>
            <a:r>
              <a:rPr lang="en-GB" sz="1200">
                <a:solidFill>
                  <a:schemeClr val="lt1"/>
                </a:solidFill>
              </a:rPr>
              <a:t>	</a:t>
            </a:r>
            <a:r>
              <a:rPr lang="en-GB" sz="1200">
                <a:solidFill>
                  <a:schemeClr val="lt1"/>
                </a:solidFill>
              </a:rPr>
              <a:t>CurrentState</a:t>
            </a:r>
            <a:r>
              <a:rPr lang="en-GB" sz="1200">
                <a:solidFill>
                  <a:schemeClr val="lt1"/>
                </a:solidFill>
              </a:rPr>
              <a:t> = VisitedSet.pop()			</a:t>
            </a:r>
            <a:endParaRPr sz="1200">
              <a:solidFill>
                <a:srgbClr val="FFFF00"/>
              </a:solidFill>
            </a:endParaRPr>
          </a:p>
          <a:p>
            <a:pPr indent="457200" lvl="0" marL="457200" rtl="0" algn="l">
              <a:lnSpc>
                <a:spcPct val="100000"/>
              </a:lnSpc>
              <a:spcBef>
                <a:spcPts val="1600"/>
              </a:spcBef>
              <a:spcAft>
                <a:spcPts val="0"/>
              </a:spcAft>
              <a:buNone/>
            </a:pPr>
            <a:r>
              <a:rPr lang="en-GB" sz="1200" u="sng">
                <a:solidFill>
                  <a:schemeClr val="lt1"/>
                </a:solidFill>
              </a:rPr>
              <a:t>For</a:t>
            </a:r>
            <a:r>
              <a:rPr lang="en-GB" sz="1200">
                <a:solidFill>
                  <a:schemeClr val="lt1"/>
                </a:solidFill>
              </a:rPr>
              <a:t> all neighbours of CurrentState	{	</a:t>
            </a:r>
            <a:endParaRPr sz="1200">
              <a:solidFill>
                <a:srgbClr val="FFFF00"/>
              </a:solidFill>
            </a:endParaRPr>
          </a:p>
          <a:p>
            <a:pPr indent="457200" lvl="0" marL="457200" rtl="0" algn="l">
              <a:lnSpc>
                <a:spcPct val="100000"/>
              </a:lnSpc>
              <a:spcBef>
                <a:spcPts val="1600"/>
              </a:spcBef>
              <a:spcAft>
                <a:spcPts val="0"/>
              </a:spcAft>
              <a:buNone/>
            </a:pPr>
            <a:r>
              <a:rPr lang="en-GB" sz="1200">
                <a:solidFill>
                  <a:schemeClr val="lt1"/>
                </a:solidFill>
              </a:rPr>
              <a:t>	</a:t>
            </a:r>
            <a:r>
              <a:rPr lang="en-GB" sz="1200" u="sng">
                <a:solidFill>
                  <a:schemeClr val="lt1"/>
                </a:solidFill>
              </a:rPr>
              <a:t>If</a:t>
            </a:r>
            <a:r>
              <a:rPr lang="en-GB" sz="1200">
                <a:solidFill>
                  <a:schemeClr val="lt1"/>
                </a:solidFill>
              </a:rPr>
              <a:t> (neighbour is not visited) {	</a:t>
            </a:r>
            <a:endParaRPr sz="1200">
              <a:solidFill>
                <a:srgbClr val="FFFF00"/>
              </a:solidFill>
            </a:endParaRPr>
          </a:p>
          <a:p>
            <a:pPr indent="457200" lvl="0" marL="457200" rtl="0" algn="l">
              <a:lnSpc>
                <a:spcPct val="100000"/>
              </a:lnSpc>
              <a:spcBef>
                <a:spcPts val="1600"/>
              </a:spcBef>
              <a:spcAft>
                <a:spcPts val="0"/>
              </a:spcAft>
              <a:buNone/>
            </a:pPr>
            <a:r>
              <a:rPr lang="en-GB" sz="1200">
                <a:solidFill>
                  <a:srgbClr val="FFFF00"/>
                </a:solidFill>
              </a:rPr>
              <a:t>		</a:t>
            </a:r>
            <a:r>
              <a:rPr lang="en-GB" sz="1200">
                <a:solidFill>
                  <a:schemeClr val="lt1"/>
                </a:solidFill>
              </a:rPr>
              <a:t>VisitedSet.add(neighbour)</a:t>
            </a:r>
            <a:r>
              <a:rPr lang="en-GB" sz="1200">
                <a:solidFill>
                  <a:srgbClr val="FFFF00"/>
                </a:solidFill>
              </a:rPr>
              <a:t>	</a:t>
            </a:r>
            <a:endParaRPr sz="1200">
              <a:solidFill>
                <a:srgbClr val="FFFF00"/>
              </a:solidFill>
            </a:endParaRPr>
          </a:p>
          <a:p>
            <a:pPr indent="457200" lvl="0" marL="457200" rtl="0" algn="l">
              <a:lnSpc>
                <a:spcPct val="100000"/>
              </a:lnSpc>
              <a:spcBef>
                <a:spcPts val="1600"/>
              </a:spcBef>
              <a:spcAft>
                <a:spcPts val="0"/>
              </a:spcAft>
              <a:buNone/>
            </a:pPr>
            <a:r>
              <a:rPr lang="en-GB" sz="1200">
                <a:solidFill>
                  <a:srgbClr val="FFFF00"/>
                </a:solidFill>
              </a:rPr>
              <a:t>	</a:t>
            </a:r>
            <a:r>
              <a:rPr lang="en-GB" sz="1200">
                <a:solidFill>
                  <a:srgbClr val="D9F0FF"/>
                </a:solidFill>
              </a:rPr>
              <a:t>	distance[neighbour]=distance[CurrentState]</a:t>
            </a:r>
            <a:r>
              <a:rPr lang="en-GB" sz="1200">
                <a:solidFill>
                  <a:srgbClr val="D9F0FF"/>
                </a:solidFill>
              </a:rPr>
              <a:t>+1</a:t>
            </a:r>
            <a:endParaRPr sz="1200">
              <a:solidFill>
                <a:srgbClr val="D9F0FF"/>
              </a:solidFill>
            </a:endParaRPr>
          </a:p>
          <a:p>
            <a:pPr indent="457200" lvl="0" marL="457200" rtl="0" algn="l">
              <a:lnSpc>
                <a:spcPct val="100000"/>
              </a:lnSpc>
              <a:spcBef>
                <a:spcPts val="1600"/>
              </a:spcBef>
              <a:spcAft>
                <a:spcPts val="0"/>
              </a:spcAft>
              <a:buNone/>
            </a:pPr>
            <a:r>
              <a:rPr lang="en-GB" sz="1200">
                <a:solidFill>
                  <a:srgbClr val="D9F0FF"/>
                </a:solidFill>
              </a:rPr>
              <a:t>	} }</a:t>
            </a:r>
            <a:endParaRPr sz="1200">
              <a:solidFill>
                <a:srgbClr val="D9F0FF"/>
              </a:solidFill>
            </a:endParaRPr>
          </a:p>
          <a:p>
            <a:pPr indent="0" lvl="0" marL="457200" rtl="0" algn="l">
              <a:lnSpc>
                <a:spcPct val="100000"/>
              </a:lnSpc>
              <a:spcBef>
                <a:spcPts val="1600"/>
              </a:spcBef>
              <a:spcAft>
                <a:spcPts val="0"/>
              </a:spcAft>
              <a:buNone/>
            </a:pPr>
            <a:r>
              <a:rPr lang="en-GB" sz="1200">
                <a:solidFill>
                  <a:srgbClr val="F7FEFF"/>
                </a:solidFill>
              </a:rPr>
              <a:t>}</a:t>
            </a:r>
            <a:r>
              <a:rPr lang="en-GB" sz="1200">
                <a:solidFill>
                  <a:srgbClr val="FFFF00"/>
                </a:solidFill>
              </a:rPr>
              <a:t>		</a:t>
            </a:r>
            <a:endParaRPr sz="1200">
              <a:solidFill>
                <a:srgbClr val="FFFF00"/>
              </a:solidFill>
            </a:endParaRPr>
          </a:p>
          <a:p>
            <a:pPr indent="457200" lvl="0" marL="2743200" rtl="0" algn="l">
              <a:spcBef>
                <a:spcPts val="1600"/>
              </a:spcBef>
              <a:spcAft>
                <a:spcPts val="1600"/>
              </a:spcAft>
              <a:buNone/>
            </a:pPr>
            <a:r>
              <a:t/>
            </a:r>
            <a:endParaRPr sz="1200">
              <a:solidFill>
                <a:srgbClr val="FFFF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